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76" d="100"/>
          <a:sy n="76" d="100"/>
        </p:scale>
        <p:origin x="678" y="54"/>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2.pn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5D2007-C340-4959-BBA2-0F58DCC2AA97}" type="datetimeFigureOut">
              <a:rPr lang="ro-RO" smtClean="0"/>
              <a:t>17.04.2024</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21513638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D2007-C340-4959-BBA2-0F58DCC2AA97}" type="datetimeFigureOut">
              <a:rPr lang="ro-RO" smtClean="0"/>
              <a:t>17.04.2024</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472265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D2007-C340-4959-BBA2-0F58DCC2AA97}" type="datetimeFigureOut">
              <a:rPr lang="ro-RO" smtClean="0"/>
              <a:t>17.04.2024</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14543915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5D2007-C340-4959-BBA2-0F58DCC2AA97}" type="datetimeFigureOut">
              <a:rPr lang="ro-RO" smtClean="0"/>
              <a:t>17.04.2024</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42352971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5D2007-C340-4959-BBA2-0F58DCC2AA97}" type="datetimeFigureOut">
              <a:rPr lang="ro-RO" smtClean="0"/>
              <a:t>17.04.2024</a:t>
            </a:fld>
            <a:endParaRPr lang="ro-RO"/>
          </a:p>
        </p:txBody>
      </p:sp>
      <p:sp>
        <p:nvSpPr>
          <p:cNvPr id="5" name="Footer Placeholder 4"/>
          <p:cNvSpPr>
            <a:spLocks noGrp="1"/>
          </p:cNvSpPr>
          <p:nvPr>
            <p:ph type="ftr" sz="quarter" idx="11"/>
          </p:nvPr>
        </p:nvSpPr>
        <p:spPr/>
        <p:txBody>
          <a:bodyPr/>
          <a:lstStyle/>
          <a:p>
            <a:endParaRPr lang="ro-RO"/>
          </a:p>
        </p:txBody>
      </p:sp>
      <p:sp>
        <p:nvSpPr>
          <p:cNvPr id="6" name="Slide Number Placeholder 5"/>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41005426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5D2007-C340-4959-BBA2-0F58DCC2AA97}" type="datetimeFigureOut">
              <a:rPr lang="ro-RO" smtClean="0"/>
              <a:t>17.04.2024</a:t>
            </a:fld>
            <a:endParaRPr lang="ro-RO"/>
          </a:p>
        </p:txBody>
      </p:sp>
      <p:sp>
        <p:nvSpPr>
          <p:cNvPr id="6" name="Footer Placeholder 5"/>
          <p:cNvSpPr>
            <a:spLocks noGrp="1"/>
          </p:cNvSpPr>
          <p:nvPr>
            <p:ph type="ftr" sz="quarter" idx="11"/>
          </p:nvPr>
        </p:nvSpPr>
        <p:spPr/>
        <p:txBody>
          <a:bodyPr/>
          <a:lstStyle/>
          <a:p>
            <a:endParaRPr lang="ro-RO"/>
          </a:p>
        </p:txBody>
      </p:sp>
      <p:sp>
        <p:nvSpPr>
          <p:cNvPr id="7" name="Slide Number Placeholder 6"/>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27233689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5D2007-C340-4959-BBA2-0F58DCC2AA97}" type="datetimeFigureOut">
              <a:rPr lang="ro-RO" smtClean="0"/>
              <a:t>17.04.2024</a:t>
            </a:fld>
            <a:endParaRPr lang="ro-RO"/>
          </a:p>
        </p:txBody>
      </p:sp>
      <p:sp>
        <p:nvSpPr>
          <p:cNvPr id="8" name="Footer Placeholder 7"/>
          <p:cNvSpPr>
            <a:spLocks noGrp="1"/>
          </p:cNvSpPr>
          <p:nvPr>
            <p:ph type="ftr" sz="quarter" idx="11"/>
          </p:nvPr>
        </p:nvSpPr>
        <p:spPr/>
        <p:txBody>
          <a:bodyPr/>
          <a:lstStyle/>
          <a:p>
            <a:endParaRPr lang="ro-RO"/>
          </a:p>
        </p:txBody>
      </p:sp>
      <p:sp>
        <p:nvSpPr>
          <p:cNvPr id="9" name="Slide Number Placeholder 8"/>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5686864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5D2007-C340-4959-BBA2-0F58DCC2AA97}" type="datetimeFigureOut">
              <a:rPr lang="ro-RO" smtClean="0"/>
              <a:t>17.04.2024</a:t>
            </a:fld>
            <a:endParaRPr lang="ro-RO"/>
          </a:p>
        </p:txBody>
      </p:sp>
      <p:sp>
        <p:nvSpPr>
          <p:cNvPr id="4" name="Footer Placeholder 3"/>
          <p:cNvSpPr>
            <a:spLocks noGrp="1"/>
          </p:cNvSpPr>
          <p:nvPr>
            <p:ph type="ftr" sz="quarter" idx="11"/>
          </p:nvPr>
        </p:nvSpPr>
        <p:spPr/>
        <p:txBody>
          <a:bodyPr/>
          <a:lstStyle/>
          <a:p>
            <a:endParaRPr lang="ro-RO"/>
          </a:p>
        </p:txBody>
      </p:sp>
      <p:sp>
        <p:nvSpPr>
          <p:cNvPr id="5" name="Slide Number Placeholder 4"/>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41105568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5D2007-C340-4959-BBA2-0F58DCC2AA97}" type="datetimeFigureOut">
              <a:rPr lang="ro-RO" smtClean="0"/>
              <a:t>17.04.2024</a:t>
            </a:fld>
            <a:endParaRPr lang="ro-RO"/>
          </a:p>
        </p:txBody>
      </p:sp>
      <p:sp>
        <p:nvSpPr>
          <p:cNvPr id="3" name="Footer Placeholder 2"/>
          <p:cNvSpPr>
            <a:spLocks noGrp="1"/>
          </p:cNvSpPr>
          <p:nvPr>
            <p:ph type="ftr" sz="quarter" idx="11"/>
          </p:nvPr>
        </p:nvSpPr>
        <p:spPr/>
        <p:txBody>
          <a:bodyPr/>
          <a:lstStyle/>
          <a:p>
            <a:endParaRPr lang="ro-RO"/>
          </a:p>
        </p:txBody>
      </p:sp>
      <p:sp>
        <p:nvSpPr>
          <p:cNvPr id="4" name="Slide Number Placeholder 3"/>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93377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5D2007-C340-4959-BBA2-0F58DCC2AA97}" type="datetimeFigureOut">
              <a:rPr lang="ro-RO" smtClean="0"/>
              <a:t>17.04.2024</a:t>
            </a:fld>
            <a:endParaRPr lang="ro-RO"/>
          </a:p>
        </p:txBody>
      </p:sp>
      <p:sp>
        <p:nvSpPr>
          <p:cNvPr id="6" name="Footer Placeholder 5"/>
          <p:cNvSpPr>
            <a:spLocks noGrp="1"/>
          </p:cNvSpPr>
          <p:nvPr>
            <p:ph type="ftr" sz="quarter" idx="11"/>
          </p:nvPr>
        </p:nvSpPr>
        <p:spPr/>
        <p:txBody>
          <a:bodyPr/>
          <a:lstStyle/>
          <a:p>
            <a:endParaRPr lang="ro-RO"/>
          </a:p>
        </p:txBody>
      </p:sp>
      <p:sp>
        <p:nvSpPr>
          <p:cNvPr id="7" name="Slide Number Placeholder 6"/>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18929517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DC5D2007-C340-4959-BBA2-0F58DCC2AA97}" type="datetimeFigureOut">
              <a:rPr lang="ro-RO" smtClean="0"/>
              <a:t>17.04.2024</a:t>
            </a:fld>
            <a:endParaRPr lang="ro-RO"/>
          </a:p>
        </p:txBody>
      </p:sp>
      <p:sp>
        <p:nvSpPr>
          <p:cNvPr id="6" name="Footer Placeholder 5"/>
          <p:cNvSpPr>
            <a:spLocks noGrp="1"/>
          </p:cNvSpPr>
          <p:nvPr>
            <p:ph type="ftr" sz="quarter" idx="11"/>
          </p:nvPr>
        </p:nvSpPr>
        <p:spPr/>
        <p:txBody>
          <a:bodyPr/>
          <a:lstStyle/>
          <a:p>
            <a:endParaRPr lang="ro-RO"/>
          </a:p>
        </p:txBody>
      </p:sp>
      <p:sp>
        <p:nvSpPr>
          <p:cNvPr id="7" name="Slide Number Placeholder 6"/>
          <p:cNvSpPr>
            <a:spLocks noGrp="1"/>
          </p:cNvSpPr>
          <p:nvPr>
            <p:ph type="sldNum" sz="quarter" idx="12"/>
          </p:nvPr>
        </p:nvSpPr>
        <p:spPr/>
        <p:txBody>
          <a:bodyPr/>
          <a:lstStyle/>
          <a:p>
            <a:fld id="{7AB37947-F19C-4A7D-8BB1-A2EED8CD9740}" type="slidenum">
              <a:rPr lang="ro-RO" smtClean="0"/>
              <a:t>‹#›</a:t>
            </a:fld>
            <a:endParaRPr lang="ro-RO"/>
          </a:p>
        </p:txBody>
      </p:sp>
    </p:spTree>
    <p:extLst>
      <p:ext uri="{BB962C8B-B14F-4D97-AF65-F5344CB8AC3E}">
        <p14:creationId xmlns:p14="http://schemas.microsoft.com/office/powerpoint/2010/main" val="35604742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5D2007-C340-4959-BBA2-0F58DCC2AA97}" type="datetimeFigureOut">
              <a:rPr lang="ro-RO" smtClean="0"/>
              <a:t>17.04.2024</a:t>
            </a:fld>
            <a:endParaRPr lang="ro-RO"/>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o-RO"/>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B37947-F19C-4A7D-8BB1-A2EED8CD9740}" type="slidenum">
              <a:rPr lang="ro-RO" smtClean="0"/>
              <a:t>‹#›</a:t>
            </a:fld>
            <a:endParaRPr lang="ro-RO"/>
          </a:p>
        </p:txBody>
      </p:sp>
    </p:spTree>
    <p:extLst>
      <p:ext uri="{BB962C8B-B14F-4D97-AF65-F5344CB8AC3E}">
        <p14:creationId xmlns:p14="http://schemas.microsoft.com/office/powerpoint/2010/main" val="2805954491"/>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498ADFF-C404-419F-898A-B53F055F53E9}"/>
              </a:ext>
            </a:extLst>
          </p:cNvPr>
          <p:cNvPicPr>
            <a:picLocks noChangeAspect="1"/>
          </p:cNvPicPr>
          <p:nvPr/>
        </p:nvPicPr>
        <p:blipFill>
          <a:blip r:embed="rId2"/>
          <a:stretch>
            <a:fillRect/>
          </a:stretch>
        </p:blipFill>
        <p:spPr>
          <a:xfrm>
            <a:off x="0" y="0"/>
            <a:ext cx="4896612" cy="6858000"/>
          </a:xfrm>
          <a:prstGeom prst="rect">
            <a:avLst/>
          </a:prstGeom>
        </p:spPr>
      </p:pic>
      <p:pic>
        <p:nvPicPr>
          <p:cNvPr id="5" name="Picture 4">
            <a:extLst>
              <a:ext uri="{FF2B5EF4-FFF2-40B4-BE49-F238E27FC236}">
                <a16:creationId xmlns:a16="http://schemas.microsoft.com/office/drawing/2014/main" id="{13838E92-63F0-4C77-8AFF-72C1125174D5}"/>
              </a:ext>
            </a:extLst>
          </p:cNvPr>
          <p:cNvPicPr>
            <a:picLocks noChangeAspect="1"/>
          </p:cNvPicPr>
          <p:nvPr/>
        </p:nvPicPr>
        <p:blipFill>
          <a:blip r:embed="rId3"/>
          <a:stretch>
            <a:fillRect/>
          </a:stretch>
        </p:blipFill>
        <p:spPr>
          <a:xfrm>
            <a:off x="7319022" y="0"/>
            <a:ext cx="4872978" cy="6858000"/>
          </a:xfrm>
          <a:prstGeom prst="rect">
            <a:avLst/>
          </a:prstGeom>
        </p:spPr>
      </p:pic>
      <p:cxnSp>
        <p:nvCxnSpPr>
          <p:cNvPr id="3" name="Straight Connector 2">
            <a:extLst>
              <a:ext uri="{FF2B5EF4-FFF2-40B4-BE49-F238E27FC236}">
                <a16:creationId xmlns:a16="http://schemas.microsoft.com/office/drawing/2014/main" id="{163E21B5-54E4-4CA5-84C9-83C725802869}"/>
              </a:ext>
            </a:extLst>
          </p:cNvPr>
          <p:cNvCxnSpPr/>
          <p:nvPr/>
        </p:nvCxnSpPr>
        <p:spPr>
          <a:xfrm>
            <a:off x="6096000" y="-1"/>
            <a:ext cx="0" cy="7776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924763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92637A9-C344-44D8-A79C-891FE5E6C712}"/>
              </a:ext>
            </a:extLst>
          </p:cNvPr>
          <p:cNvCxnSpPr/>
          <p:nvPr/>
        </p:nvCxnSpPr>
        <p:spPr>
          <a:xfrm>
            <a:off x="6096000" y="0"/>
            <a:ext cx="0" cy="6858000"/>
          </a:xfrm>
          <a:prstGeom prst="line">
            <a:avLst/>
          </a:prstGeom>
          <a:ln w="88900"/>
        </p:spPr>
        <p:style>
          <a:lnRef idx="3">
            <a:schemeClr val="accent6"/>
          </a:lnRef>
          <a:fillRef idx="0">
            <a:schemeClr val="accent6"/>
          </a:fillRef>
          <a:effectRef idx="2">
            <a:schemeClr val="accent6"/>
          </a:effectRef>
          <a:fontRef idx="minor">
            <a:schemeClr val="tx1"/>
          </a:fontRef>
        </p:style>
      </p:cxnSp>
      <p:pic>
        <p:nvPicPr>
          <p:cNvPr id="2050" name="Picture 2" descr="better days | Dramalar, Sinema, Film">
            <a:extLst>
              <a:ext uri="{FF2B5EF4-FFF2-40B4-BE49-F238E27FC236}">
                <a16:creationId xmlns:a16="http://schemas.microsoft.com/office/drawing/2014/main" id="{3411A089-DE91-45DB-9BD0-0144BCA179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14450" y="56582"/>
            <a:ext cx="3409950" cy="6801418"/>
          </a:xfrm>
          <a:prstGeom prst="rect">
            <a:avLst/>
          </a:prstGeom>
          <a:ln w="2286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pic>
        <p:nvPicPr>
          <p:cNvPr id="2052" name="Picture 4" descr="Better Days: A Melancholic Odyssey Of Youthful Desolation - Film Review">
            <a:extLst>
              <a:ext uri="{FF2B5EF4-FFF2-40B4-BE49-F238E27FC236}">
                <a16:creationId xmlns:a16="http://schemas.microsoft.com/office/drawing/2014/main" id="{DC09DA55-79AA-4984-8142-00700AF9FF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7602" y="0"/>
            <a:ext cx="3860800" cy="6858000"/>
          </a:xfrm>
          <a:prstGeom prst="rect">
            <a:avLst/>
          </a:prstGeom>
          <a:ln w="228600" cap="sq" cmpd="thickThin">
            <a:solidFill>
              <a:srgbClr val="000000"/>
            </a:solidFill>
            <a:prstDash val="solid"/>
            <a:miter lim="800000"/>
          </a:ln>
          <a:effectLst>
            <a:innerShdw blurRad="76200">
              <a:srgbClr val="000000"/>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24608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92637A9-C344-44D8-A79C-891FE5E6C712}"/>
              </a:ext>
            </a:extLst>
          </p:cNvPr>
          <p:cNvCxnSpPr/>
          <p:nvPr/>
        </p:nvCxnSpPr>
        <p:spPr>
          <a:xfrm>
            <a:off x="6096000" y="0"/>
            <a:ext cx="0" cy="6858000"/>
          </a:xfrm>
          <a:prstGeom prst="line">
            <a:avLst/>
          </a:prstGeom>
          <a:ln w="88900"/>
        </p:spPr>
        <p:style>
          <a:lnRef idx="3">
            <a:schemeClr val="accent6"/>
          </a:lnRef>
          <a:fillRef idx="0">
            <a:schemeClr val="accent6"/>
          </a:fillRef>
          <a:effectRef idx="2">
            <a:schemeClr val="accent6"/>
          </a:effectRef>
          <a:fontRef idx="minor">
            <a:schemeClr val="tx1"/>
          </a:fontRef>
        </p:style>
      </p:cxnSp>
      <p:sp>
        <p:nvSpPr>
          <p:cNvPr id="2" name="Rectangle 1">
            <a:extLst>
              <a:ext uri="{FF2B5EF4-FFF2-40B4-BE49-F238E27FC236}">
                <a16:creationId xmlns:a16="http://schemas.microsoft.com/office/drawing/2014/main" id="{C139FE17-700B-41B5-A9BA-3DD6612BCA3B}"/>
              </a:ext>
            </a:extLst>
          </p:cNvPr>
          <p:cNvSpPr/>
          <p:nvPr/>
        </p:nvSpPr>
        <p:spPr>
          <a:xfrm>
            <a:off x="597069" y="360807"/>
            <a:ext cx="5195977" cy="2031325"/>
          </a:xfrm>
          <a:prstGeom prst="rect">
            <a:avLst/>
          </a:prstGeom>
        </p:spPr>
        <p:txBody>
          <a:bodyPr wrap="square">
            <a:spAutoFit/>
          </a:bodyPr>
          <a:lstStyle/>
          <a:p>
            <a:pPr algn="just"/>
            <a:r>
              <a:rPr lang="en-US" dirty="0"/>
              <a:t>A bullied high schooler and a street thug befriend each other, and he decides to protect her from those wanting to do harm. Our main protagonist in Better Days is Chen </a:t>
            </a:r>
            <a:r>
              <a:rPr lang="en-US" dirty="0" err="1"/>
              <a:t>Nian</a:t>
            </a:r>
            <a:r>
              <a:rPr lang="en-US" dirty="0"/>
              <a:t>, who, after watching one of her bullied classmates commit suicide, finds the bullies now coming after her since their original target is dead</a:t>
            </a:r>
            <a:endParaRPr lang="ro-RO" dirty="0"/>
          </a:p>
        </p:txBody>
      </p:sp>
      <p:sp>
        <p:nvSpPr>
          <p:cNvPr id="4" name="Rectangle 3">
            <a:extLst>
              <a:ext uri="{FF2B5EF4-FFF2-40B4-BE49-F238E27FC236}">
                <a16:creationId xmlns:a16="http://schemas.microsoft.com/office/drawing/2014/main" id="{CED05AB3-7CD8-479F-8952-30907B147C11}"/>
              </a:ext>
            </a:extLst>
          </p:cNvPr>
          <p:cNvSpPr/>
          <p:nvPr/>
        </p:nvSpPr>
        <p:spPr>
          <a:xfrm>
            <a:off x="6972295" y="3429000"/>
            <a:ext cx="4385095" cy="923330"/>
          </a:xfrm>
          <a:prstGeom prst="rect">
            <a:avLst/>
          </a:prstGeom>
        </p:spPr>
        <p:txBody>
          <a:bodyPr wrap="square">
            <a:spAutoFit/>
          </a:bodyPr>
          <a:lstStyle/>
          <a:p>
            <a:pPr algn="just"/>
            <a:r>
              <a:rPr lang="en-US" dirty="0"/>
              <a:t>“This used to be our playground. This was our playground. Does anyone know the difference between was and used to be?”</a:t>
            </a:r>
            <a:endParaRPr lang="ro-RO" dirty="0"/>
          </a:p>
        </p:txBody>
      </p:sp>
      <p:pic>
        <p:nvPicPr>
          <p:cNvPr id="3074" name="Picture 2" descr="Better Days' Review">
            <a:extLst>
              <a:ext uri="{FF2B5EF4-FFF2-40B4-BE49-F238E27FC236}">
                <a16:creationId xmlns:a16="http://schemas.microsoft.com/office/drawing/2014/main" id="{E4996C95-8924-486C-A695-DF1427E7D4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069" y="3392488"/>
            <a:ext cx="4673127" cy="2713863"/>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Watch Better Days | Netflix Official Site">
            <a:extLst>
              <a:ext uri="{FF2B5EF4-FFF2-40B4-BE49-F238E27FC236}">
                <a16:creationId xmlns:a16="http://schemas.microsoft.com/office/drawing/2014/main" id="{1CD84663-E152-4CA8-9E4C-E4CB3A901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93131" y="360807"/>
            <a:ext cx="4543425" cy="25443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86801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92637A9-C344-44D8-A79C-891FE5E6C712}"/>
              </a:ext>
            </a:extLst>
          </p:cNvPr>
          <p:cNvCxnSpPr/>
          <p:nvPr/>
        </p:nvCxnSpPr>
        <p:spPr>
          <a:xfrm>
            <a:off x="6096000" y="0"/>
            <a:ext cx="0" cy="6858000"/>
          </a:xfrm>
          <a:prstGeom prst="line">
            <a:avLst/>
          </a:prstGeom>
          <a:ln w="88900"/>
        </p:spPr>
        <p:style>
          <a:lnRef idx="3">
            <a:schemeClr val="accent6"/>
          </a:lnRef>
          <a:fillRef idx="0">
            <a:schemeClr val="accent6"/>
          </a:fillRef>
          <a:effectRef idx="2">
            <a:schemeClr val="accent6"/>
          </a:effectRef>
          <a:fontRef idx="minor">
            <a:schemeClr val="tx1"/>
          </a:fontRef>
        </p:style>
      </p:cxnSp>
      <p:sp>
        <p:nvSpPr>
          <p:cNvPr id="4" name="Rectangle 3">
            <a:extLst>
              <a:ext uri="{FF2B5EF4-FFF2-40B4-BE49-F238E27FC236}">
                <a16:creationId xmlns:a16="http://schemas.microsoft.com/office/drawing/2014/main" id="{63075186-5F8F-4FF8-B3EE-8383C4643AAE}"/>
              </a:ext>
            </a:extLst>
          </p:cNvPr>
          <p:cNvSpPr/>
          <p:nvPr/>
        </p:nvSpPr>
        <p:spPr>
          <a:xfrm>
            <a:off x="701615" y="404220"/>
            <a:ext cx="4778957" cy="4801314"/>
          </a:xfrm>
          <a:prstGeom prst="rect">
            <a:avLst/>
          </a:prstGeom>
        </p:spPr>
        <p:txBody>
          <a:bodyPr wrap="square">
            <a:spAutoFit/>
          </a:bodyPr>
          <a:lstStyle/>
          <a:p>
            <a:pPr algn="just"/>
            <a:r>
              <a:rPr lang="en-US" dirty="0">
                <a:solidFill>
                  <a:srgbClr val="FFFFFF"/>
                </a:solidFill>
                <a:latin typeface="Times New Roman" panose="02020603050405020304" pitchFamily="18" charset="0"/>
              </a:rPr>
              <a:t>Our main protagonist in </a:t>
            </a:r>
            <a:r>
              <a:rPr lang="en-US" i="1" dirty="0">
                <a:solidFill>
                  <a:srgbClr val="FFFFFF"/>
                </a:solidFill>
                <a:latin typeface="Times New Roman" panose="02020603050405020304" pitchFamily="18" charset="0"/>
              </a:rPr>
              <a:t>Better Days </a:t>
            </a:r>
            <a:r>
              <a:rPr lang="en-US" dirty="0">
                <a:solidFill>
                  <a:srgbClr val="FFFFFF"/>
                </a:solidFill>
                <a:latin typeface="Times New Roman" panose="02020603050405020304" pitchFamily="18" charset="0"/>
              </a:rPr>
              <a:t>is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who, after watching one of her bullied classmates commit suicide, finds the bullies now coming after her since their original target is dead. These students and classmates of her are cruel, and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doesn’t come from the best circumstances herself. All she wants is to do well on her college entrance exams so she can move far away from everyone, to Beijing, but one night, her life changes when she sees a young man being beat up by his fellow thugs. His name is Xiao Bei, and when she is forced to kiss him by the other boys, their fates become entwined. At school, Chen </a:t>
            </a:r>
            <a:r>
              <a:rPr lang="en-US" dirty="0" err="1">
                <a:solidFill>
                  <a:srgbClr val="FFFFFF"/>
                </a:solidFill>
                <a:latin typeface="Times New Roman" panose="02020603050405020304" pitchFamily="18" charset="0"/>
              </a:rPr>
              <a:t>Nian’s</a:t>
            </a:r>
            <a:r>
              <a:rPr lang="en-US" dirty="0">
                <a:solidFill>
                  <a:srgbClr val="FFFFFF"/>
                </a:solidFill>
                <a:latin typeface="Times New Roman" panose="02020603050405020304" pitchFamily="18" charset="0"/>
              </a:rPr>
              <a:t> bullies elevate their antics, resorting to physical violence and spreading rumors about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and her family to further ostracize her from her peers. </a:t>
            </a:r>
            <a:endParaRPr lang="ro-RO" dirty="0"/>
          </a:p>
        </p:txBody>
      </p:sp>
      <p:sp>
        <p:nvSpPr>
          <p:cNvPr id="5" name="Rectangle 4">
            <a:extLst>
              <a:ext uri="{FF2B5EF4-FFF2-40B4-BE49-F238E27FC236}">
                <a16:creationId xmlns:a16="http://schemas.microsoft.com/office/drawing/2014/main" id="{9541C4E3-DE80-4312-815E-FDBF43A2B86B}"/>
              </a:ext>
            </a:extLst>
          </p:cNvPr>
          <p:cNvSpPr/>
          <p:nvPr/>
        </p:nvSpPr>
        <p:spPr>
          <a:xfrm>
            <a:off x="6803333" y="2804877"/>
            <a:ext cx="4888302" cy="3139321"/>
          </a:xfrm>
          <a:prstGeom prst="rect">
            <a:avLst/>
          </a:prstGeom>
        </p:spPr>
        <p:txBody>
          <a:bodyPr wrap="square">
            <a:spAutoFit/>
          </a:bodyPr>
          <a:lstStyle/>
          <a:p>
            <a:pPr algn="just"/>
            <a:r>
              <a:rPr lang="en-US" dirty="0">
                <a:solidFill>
                  <a:srgbClr val="FFFFFF"/>
                </a:solidFill>
                <a:latin typeface="Times New Roman" panose="02020603050405020304" pitchFamily="18" charset="0"/>
              </a:rPr>
              <a:t>A police investigation on the student’s suicide leads the cops towards the source: the bullies who are now bullying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The police discover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is being bullied, and the students are suspended because of it. But this isn’t going to solve anything for her; when they come back to school, they are fueled by a new kind of hatred, one sparked by the fact they had to own up to their actions. The bullying gets worse, and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is pushed down the stairs while at school. No one does anything. </a:t>
            </a:r>
            <a:endParaRPr lang="ro-RO" dirty="0"/>
          </a:p>
        </p:txBody>
      </p:sp>
      <p:pic>
        <p:nvPicPr>
          <p:cNvPr id="6" name="Picture 5">
            <a:extLst>
              <a:ext uri="{FF2B5EF4-FFF2-40B4-BE49-F238E27FC236}">
                <a16:creationId xmlns:a16="http://schemas.microsoft.com/office/drawing/2014/main" id="{15516E38-6011-4DAE-8280-C6DE3A3BD91E}"/>
              </a:ext>
            </a:extLst>
          </p:cNvPr>
          <p:cNvPicPr>
            <a:picLocks noChangeAspect="1"/>
          </p:cNvPicPr>
          <p:nvPr/>
        </p:nvPicPr>
        <p:blipFill>
          <a:blip r:embed="rId2"/>
          <a:stretch>
            <a:fillRect/>
          </a:stretch>
        </p:blipFill>
        <p:spPr>
          <a:xfrm>
            <a:off x="7262111" y="404220"/>
            <a:ext cx="3970746" cy="2075035"/>
          </a:xfrm>
          <a:prstGeom prst="rect">
            <a:avLst/>
          </a:prstGeom>
        </p:spPr>
      </p:pic>
    </p:spTree>
    <p:extLst>
      <p:ext uri="{BB962C8B-B14F-4D97-AF65-F5344CB8AC3E}">
        <p14:creationId xmlns:p14="http://schemas.microsoft.com/office/powerpoint/2010/main" val="879167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92637A9-C344-44D8-A79C-891FE5E6C712}"/>
              </a:ext>
            </a:extLst>
          </p:cNvPr>
          <p:cNvCxnSpPr/>
          <p:nvPr/>
        </p:nvCxnSpPr>
        <p:spPr>
          <a:xfrm>
            <a:off x="6096000" y="0"/>
            <a:ext cx="0" cy="6858000"/>
          </a:xfrm>
          <a:prstGeom prst="line">
            <a:avLst/>
          </a:prstGeom>
          <a:ln w="88900"/>
        </p:spPr>
        <p:style>
          <a:lnRef idx="3">
            <a:schemeClr val="accent6"/>
          </a:lnRef>
          <a:fillRef idx="0">
            <a:schemeClr val="accent6"/>
          </a:fillRef>
          <a:effectRef idx="2">
            <a:schemeClr val="accent6"/>
          </a:effectRef>
          <a:fontRef idx="minor">
            <a:schemeClr val="tx1"/>
          </a:fontRef>
        </p:style>
      </p:cxnSp>
      <p:sp>
        <p:nvSpPr>
          <p:cNvPr id="4" name="Rectangle 3">
            <a:extLst>
              <a:ext uri="{FF2B5EF4-FFF2-40B4-BE49-F238E27FC236}">
                <a16:creationId xmlns:a16="http://schemas.microsoft.com/office/drawing/2014/main" id="{4092B2C4-8DA7-44BA-822B-68B7E94F674F}"/>
              </a:ext>
            </a:extLst>
          </p:cNvPr>
          <p:cNvSpPr/>
          <p:nvPr/>
        </p:nvSpPr>
        <p:spPr>
          <a:xfrm>
            <a:off x="904831" y="273657"/>
            <a:ext cx="4684115" cy="3693319"/>
          </a:xfrm>
          <a:prstGeom prst="rect">
            <a:avLst/>
          </a:prstGeom>
        </p:spPr>
        <p:txBody>
          <a:bodyPr wrap="square">
            <a:spAutoFit/>
          </a:bodyPr>
          <a:lstStyle/>
          <a:p>
            <a:pPr algn="just"/>
            <a:r>
              <a:rPr lang="en-US" dirty="0">
                <a:solidFill>
                  <a:srgbClr val="FFFFFF"/>
                </a:solidFill>
                <a:latin typeface="Times New Roman" panose="02020603050405020304" pitchFamily="18" charset="0"/>
              </a:rPr>
              <a:t>At the same time, Chen Nina begins to befriend Xiao Bei. He </a:t>
            </a:r>
            <a:r>
              <a:rPr lang="en-US" dirty="0" err="1">
                <a:solidFill>
                  <a:srgbClr val="FFFFFF"/>
                </a:solidFill>
                <a:latin typeface="Times New Roman" panose="02020603050405020304" pitchFamily="18" charset="0"/>
              </a:rPr>
              <a:t>mades</a:t>
            </a:r>
            <a:r>
              <a:rPr lang="en-US" dirty="0">
                <a:solidFill>
                  <a:srgbClr val="FFFFFF"/>
                </a:solidFill>
                <a:latin typeface="Times New Roman" panose="02020603050405020304" pitchFamily="18" charset="0"/>
              </a:rPr>
              <a:t> lewd jokes the second time they meet and she ends up in his house, which is a small room that’s kind of rundown, but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ends up making a request for him: to protect her. She just wants to take her exams and quietly leave town forever. He agrees, and begins to tail her whenever she heads to school. The students bullying her start to claim she’s seducing men in order for them to do her bidding, as he prevents them from attacking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when she heads home from school each night. </a:t>
            </a:r>
            <a:endParaRPr lang="ro-RO" dirty="0"/>
          </a:p>
        </p:txBody>
      </p:sp>
      <p:pic>
        <p:nvPicPr>
          <p:cNvPr id="5" name="Picture 4">
            <a:extLst>
              <a:ext uri="{FF2B5EF4-FFF2-40B4-BE49-F238E27FC236}">
                <a16:creationId xmlns:a16="http://schemas.microsoft.com/office/drawing/2014/main" id="{7AC8379E-9BE1-4437-A517-EE941E9AB818}"/>
              </a:ext>
            </a:extLst>
          </p:cNvPr>
          <p:cNvPicPr>
            <a:picLocks noChangeAspect="1"/>
          </p:cNvPicPr>
          <p:nvPr/>
        </p:nvPicPr>
        <p:blipFill>
          <a:blip r:embed="rId2"/>
          <a:stretch>
            <a:fillRect/>
          </a:stretch>
        </p:blipFill>
        <p:spPr>
          <a:xfrm>
            <a:off x="1005499" y="3966976"/>
            <a:ext cx="3477843" cy="2314347"/>
          </a:xfrm>
          <a:prstGeom prst="rect">
            <a:avLst/>
          </a:prstGeom>
        </p:spPr>
      </p:pic>
      <p:sp>
        <p:nvSpPr>
          <p:cNvPr id="6" name="Rectangle 5">
            <a:extLst>
              <a:ext uri="{FF2B5EF4-FFF2-40B4-BE49-F238E27FC236}">
                <a16:creationId xmlns:a16="http://schemas.microsoft.com/office/drawing/2014/main" id="{2736D8BA-B0EA-4964-91BB-6FD4F3305B76}"/>
              </a:ext>
            </a:extLst>
          </p:cNvPr>
          <p:cNvSpPr/>
          <p:nvPr/>
        </p:nvSpPr>
        <p:spPr>
          <a:xfrm>
            <a:off x="6813480" y="273657"/>
            <a:ext cx="4998219" cy="6463308"/>
          </a:xfrm>
          <a:prstGeom prst="rect">
            <a:avLst/>
          </a:prstGeom>
        </p:spPr>
        <p:txBody>
          <a:bodyPr wrap="square">
            <a:spAutoFit/>
          </a:bodyPr>
          <a:lstStyle/>
          <a:p>
            <a:pPr algn="just"/>
            <a:r>
              <a:rPr lang="en-US" dirty="0">
                <a:solidFill>
                  <a:srgbClr val="FFFFFF"/>
                </a:solidFill>
                <a:latin typeface="Times New Roman" panose="02020603050405020304" pitchFamily="18" charset="0"/>
              </a:rPr>
              <a:t>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and Xiao Bei end up spending a ton of time together, and there are plenty of cinematic shots of them on Xiao Bei’s motorcycle. What’s interesting about this movie is that I didn’t get a romantic sense from their relationship, which a lot of movies might’ve pushed to fulfill the romance agenda that goes on in a lot films. It was very much like a brother and sister relationship a lot of the time, so when the final climax does happen and Xiao Bei pretends to sexually assault it, it feels so wrong. But to get to that point, we must learn about what happened. </a:t>
            </a:r>
          </a:p>
          <a:p>
            <a:pPr algn="just"/>
            <a:r>
              <a:rPr lang="en-US" dirty="0">
                <a:solidFill>
                  <a:srgbClr val="FFFFFF"/>
                </a:solidFill>
                <a:latin typeface="Times New Roman" panose="02020603050405020304" pitchFamily="18" charset="0"/>
              </a:rPr>
              <a:t>Xiao Bei, when at an Internet cafe with friends, ends up being selected for a police lineup to find a rapist. They laugh it off while shouting the line the rapist supposedly said to the girl, but without Xiao Bei tailing her,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is attacked by her bullies. They record her and they beat her and haphazardly cut off her hair. Bloodied, she returns to Xiao Bei’s home, and when he returns, he discovers how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has been attacked. He shaves her head for her, then shaves his own head in solidarity, upset at what happened to the girl he promised to protect. </a:t>
            </a:r>
            <a:endParaRPr lang="en-US" b="0" i="0" dirty="0">
              <a:solidFill>
                <a:srgbClr val="FFFFFF"/>
              </a:solidFill>
              <a:effectLst/>
              <a:latin typeface="Times New Roman" panose="02020603050405020304" pitchFamily="18" charset="0"/>
            </a:endParaRPr>
          </a:p>
        </p:txBody>
      </p:sp>
    </p:spTree>
    <p:extLst>
      <p:ext uri="{BB962C8B-B14F-4D97-AF65-F5344CB8AC3E}">
        <p14:creationId xmlns:p14="http://schemas.microsoft.com/office/powerpoint/2010/main" val="12246372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7821B3DB-6FCE-494D-BAC9-F4704C893857}"/>
              </a:ext>
            </a:extLst>
          </p:cNvPr>
          <p:cNvCxnSpPr/>
          <p:nvPr/>
        </p:nvCxnSpPr>
        <p:spPr>
          <a:xfrm>
            <a:off x="6096000" y="-85725"/>
            <a:ext cx="0" cy="7581900"/>
          </a:xfrm>
          <a:prstGeom prst="straightConnector1">
            <a:avLst/>
          </a:prstGeom>
          <a:ln w="825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F62DF8C7-C433-4E33-8FDE-98EB633285E3}"/>
              </a:ext>
            </a:extLst>
          </p:cNvPr>
          <p:cNvPicPr>
            <a:picLocks noChangeAspect="1"/>
          </p:cNvPicPr>
          <p:nvPr/>
        </p:nvPicPr>
        <p:blipFill>
          <a:blip r:embed="rId2"/>
          <a:stretch>
            <a:fillRect/>
          </a:stretch>
        </p:blipFill>
        <p:spPr>
          <a:xfrm>
            <a:off x="581190" y="446296"/>
            <a:ext cx="4854259" cy="2718385"/>
          </a:xfrm>
          <a:prstGeom prst="rect">
            <a:avLst/>
          </a:prstGeom>
        </p:spPr>
      </p:pic>
      <p:pic>
        <p:nvPicPr>
          <p:cNvPr id="5" name="Picture 4">
            <a:extLst>
              <a:ext uri="{FF2B5EF4-FFF2-40B4-BE49-F238E27FC236}">
                <a16:creationId xmlns:a16="http://schemas.microsoft.com/office/drawing/2014/main" id="{16FC30AF-5E07-4A15-A81C-401341987FDB}"/>
              </a:ext>
            </a:extLst>
          </p:cNvPr>
          <p:cNvPicPr>
            <a:picLocks noChangeAspect="1"/>
          </p:cNvPicPr>
          <p:nvPr/>
        </p:nvPicPr>
        <p:blipFill>
          <a:blip r:embed="rId3"/>
          <a:stretch>
            <a:fillRect/>
          </a:stretch>
        </p:blipFill>
        <p:spPr>
          <a:xfrm>
            <a:off x="6733836" y="446296"/>
            <a:ext cx="4924419" cy="2757675"/>
          </a:xfrm>
          <a:prstGeom prst="rect">
            <a:avLst/>
          </a:prstGeom>
        </p:spPr>
      </p:pic>
      <p:sp>
        <p:nvSpPr>
          <p:cNvPr id="6" name="Rectangle 5">
            <a:extLst>
              <a:ext uri="{FF2B5EF4-FFF2-40B4-BE49-F238E27FC236}">
                <a16:creationId xmlns:a16="http://schemas.microsoft.com/office/drawing/2014/main" id="{14EC8D38-B278-42FB-A5BE-6E4386FF3E47}"/>
              </a:ext>
            </a:extLst>
          </p:cNvPr>
          <p:cNvSpPr/>
          <p:nvPr/>
        </p:nvSpPr>
        <p:spPr>
          <a:xfrm>
            <a:off x="461624" y="3164681"/>
            <a:ext cx="5124444" cy="3693319"/>
          </a:xfrm>
          <a:prstGeom prst="rect">
            <a:avLst/>
          </a:prstGeom>
        </p:spPr>
        <p:txBody>
          <a:bodyPr wrap="square">
            <a:spAutoFit/>
          </a:bodyPr>
          <a:lstStyle/>
          <a:p>
            <a:pPr algn="just"/>
            <a:r>
              <a:rPr lang="en-US" dirty="0">
                <a:solidFill>
                  <a:srgbClr val="FFFFFF"/>
                </a:solidFill>
                <a:latin typeface="Times New Roman" panose="02020603050405020304" pitchFamily="18" charset="0"/>
              </a:rPr>
              <a:t>One night, Wei Lai, the ringleader of the bullies, begs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not to go to the police with the footage they took of their torture of the girl.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shoves her and Wei Lai, rolling down the steep steps, dies. With the help of Xiao Bei, they dispose of the body, but when a storm passes through, the body is found and the police begin an investigation.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becomes the prime suspect once the police learn about the torture video, but she takes her exams, passing with flying colors. When the police begin to close in on her and Xiao Bei, they are forced to pretend not to know each other, and Xiao Bei tries to take all the blame. </a:t>
            </a:r>
            <a:endParaRPr lang="ro-RO" dirty="0"/>
          </a:p>
        </p:txBody>
      </p:sp>
      <p:sp>
        <p:nvSpPr>
          <p:cNvPr id="7" name="Rectangle 6">
            <a:extLst>
              <a:ext uri="{FF2B5EF4-FFF2-40B4-BE49-F238E27FC236}">
                <a16:creationId xmlns:a16="http://schemas.microsoft.com/office/drawing/2014/main" id="{D15314A7-2B9D-4888-8690-9E1491BD9502}"/>
              </a:ext>
            </a:extLst>
          </p:cNvPr>
          <p:cNvSpPr/>
          <p:nvPr/>
        </p:nvSpPr>
        <p:spPr>
          <a:xfrm>
            <a:off x="6605938" y="3604025"/>
            <a:ext cx="5124438" cy="2031325"/>
          </a:xfrm>
          <a:prstGeom prst="rect">
            <a:avLst/>
          </a:prstGeom>
        </p:spPr>
        <p:txBody>
          <a:bodyPr wrap="square">
            <a:spAutoFit/>
          </a:bodyPr>
          <a:lstStyle/>
          <a:p>
            <a:pPr algn="just"/>
            <a:r>
              <a:rPr lang="en-US" dirty="0">
                <a:solidFill>
                  <a:srgbClr val="FFFFFF"/>
                </a:solidFill>
                <a:latin typeface="Times New Roman" panose="02020603050405020304" pitchFamily="18" charset="0"/>
              </a:rPr>
              <a:t>But they cannot pretend too long, and the cop knows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well. He tricks her into giving a confession, and suggests they both confess to get the jail time down. They do, and, at the end of the movie, we see Chen </a:t>
            </a:r>
            <a:r>
              <a:rPr lang="en-US" dirty="0" err="1">
                <a:solidFill>
                  <a:srgbClr val="FFFFFF"/>
                </a:solidFill>
                <a:latin typeface="Times New Roman" panose="02020603050405020304" pitchFamily="18" charset="0"/>
              </a:rPr>
              <a:t>Nian</a:t>
            </a:r>
            <a:r>
              <a:rPr lang="en-US" dirty="0">
                <a:solidFill>
                  <a:srgbClr val="FFFFFF"/>
                </a:solidFill>
                <a:latin typeface="Times New Roman" panose="02020603050405020304" pitchFamily="18" charset="0"/>
              </a:rPr>
              <a:t> becomes a teacher helping out her students. Xiao Bei is still lingering in the shadows, watching over her as she heads home each day. </a:t>
            </a:r>
            <a:endParaRPr lang="ro-RO" dirty="0"/>
          </a:p>
        </p:txBody>
      </p:sp>
    </p:spTree>
    <p:extLst>
      <p:ext uri="{BB962C8B-B14F-4D97-AF65-F5344CB8AC3E}">
        <p14:creationId xmlns:p14="http://schemas.microsoft.com/office/powerpoint/2010/main" val="36264483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Arrow Connector 2">
            <a:extLst>
              <a:ext uri="{FF2B5EF4-FFF2-40B4-BE49-F238E27FC236}">
                <a16:creationId xmlns:a16="http://schemas.microsoft.com/office/drawing/2014/main" id="{7821B3DB-6FCE-494D-BAC9-F4704C893857}"/>
              </a:ext>
            </a:extLst>
          </p:cNvPr>
          <p:cNvCxnSpPr/>
          <p:nvPr/>
        </p:nvCxnSpPr>
        <p:spPr>
          <a:xfrm>
            <a:off x="6096000" y="-85725"/>
            <a:ext cx="0" cy="7581900"/>
          </a:xfrm>
          <a:prstGeom prst="straightConnector1">
            <a:avLst/>
          </a:prstGeom>
          <a:ln w="8255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3EA9C5DB-CCC9-4268-9228-86C5B4005764}"/>
              </a:ext>
            </a:extLst>
          </p:cNvPr>
          <p:cNvSpPr/>
          <p:nvPr/>
        </p:nvSpPr>
        <p:spPr>
          <a:xfrm>
            <a:off x="219075" y="2872085"/>
            <a:ext cx="5762622" cy="923330"/>
          </a:xfrm>
          <a:prstGeom prst="rect">
            <a:avLst/>
          </a:prstGeom>
        </p:spPr>
        <p:txBody>
          <a:bodyPr wrap="square">
            <a:spAutoFit/>
          </a:bodyPr>
          <a:lstStyle/>
          <a:p>
            <a:r>
              <a:rPr lang="en-US" dirty="0"/>
              <a:t>“This used to be our playground. This was our playground. Does anyone know the difference between was and used to be?”</a:t>
            </a:r>
            <a:endParaRPr lang="ro-RO" dirty="0"/>
          </a:p>
        </p:txBody>
      </p:sp>
      <p:sp>
        <p:nvSpPr>
          <p:cNvPr id="4" name="TextBox 3">
            <a:extLst>
              <a:ext uri="{FF2B5EF4-FFF2-40B4-BE49-F238E27FC236}">
                <a16:creationId xmlns:a16="http://schemas.microsoft.com/office/drawing/2014/main" id="{DE755795-11EF-4AFD-929E-10059D1F5FE1}"/>
              </a:ext>
            </a:extLst>
          </p:cNvPr>
          <p:cNvSpPr txBox="1"/>
          <p:nvPr/>
        </p:nvSpPr>
        <p:spPr>
          <a:xfrm>
            <a:off x="2647950" y="1057275"/>
            <a:ext cx="904871" cy="369332"/>
          </a:xfrm>
          <a:prstGeom prst="rect">
            <a:avLst/>
          </a:prstGeom>
          <a:noFill/>
        </p:spPr>
        <p:txBody>
          <a:bodyPr wrap="square" rtlCol="0">
            <a:spAutoFit/>
          </a:bodyPr>
          <a:lstStyle/>
          <a:p>
            <a:r>
              <a:rPr lang="ro-MD" dirty="0"/>
              <a:t>.....</a:t>
            </a:r>
            <a:endParaRPr lang="ro-RO" dirty="0"/>
          </a:p>
        </p:txBody>
      </p:sp>
      <p:sp>
        <p:nvSpPr>
          <p:cNvPr id="5" name="TextBox 4">
            <a:extLst>
              <a:ext uri="{FF2B5EF4-FFF2-40B4-BE49-F238E27FC236}">
                <a16:creationId xmlns:a16="http://schemas.microsoft.com/office/drawing/2014/main" id="{CB49FC21-DE96-4A7A-9F1F-BA2E537F34CB}"/>
              </a:ext>
            </a:extLst>
          </p:cNvPr>
          <p:cNvSpPr txBox="1"/>
          <p:nvPr/>
        </p:nvSpPr>
        <p:spPr>
          <a:xfrm>
            <a:off x="2647950" y="5056227"/>
            <a:ext cx="357790" cy="369332"/>
          </a:xfrm>
          <a:prstGeom prst="rect">
            <a:avLst/>
          </a:prstGeom>
          <a:noFill/>
        </p:spPr>
        <p:txBody>
          <a:bodyPr wrap="none" rtlCol="0">
            <a:spAutoFit/>
          </a:bodyPr>
          <a:lstStyle/>
          <a:p>
            <a:r>
              <a:rPr lang="ro-MD" dirty="0"/>
              <a:t>...</a:t>
            </a:r>
            <a:endParaRPr lang="ro-RO" dirty="0"/>
          </a:p>
        </p:txBody>
      </p:sp>
    </p:spTree>
    <p:extLst>
      <p:ext uri="{BB962C8B-B14F-4D97-AF65-F5344CB8AC3E}">
        <p14:creationId xmlns:p14="http://schemas.microsoft.com/office/powerpoint/2010/main" val="1044937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85</TotalTime>
  <Words>943</Words>
  <Application>Microsoft Office PowerPoint</Application>
  <PresentationFormat>Widescreen</PresentationFormat>
  <Paragraphs>12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PC-B02</dc:creator>
  <cp:lastModifiedBy>PC-B02</cp:lastModifiedBy>
  <cp:revision>10</cp:revision>
  <dcterms:created xsi:type="dcterms:W3CDTF">2024-03-20T09:19:32Z</dcterms:created>
  <dcterms:modified xsi:type="dcterms:W3CDTF">2024-04-17T07:53:48Z</dcterms:modified>
</cp:coreProperties>
</file>

<file path=docProps/thumbnail.jpeg>
</file>